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
  </p:notesMasterIdLst>
  <p:sldIdLst>
    <p:sldId id="256" r:id="rId2"/>
  </p:sldIdLst>
  <p:sldSz cx="21374100" cy="30276800"/>
  <p:notesSz cx="6858000" cy="9144000"/>
  <p:embeddedFontLst>
    <p:embeddedFont>
      <p:font typeface="Bookmania" panose="020B0604020202020204" charset="0"/>
      <p:regular r:id="rId4"/>
    </p:embeddedFont>
    <p:embeddedFont>
      <p:font typeface="Bookmania Bold" panose="020B0604020202020204" charset="0"/>
      <p:regular r:id="rId5"/>
    </p:embeddedFont>
    <p:embeddedFont>
      <p:font typeface="Playfair Display Italics" panose="020B0604020202020204" charset="0"/>
      <p:regular r:id="rId6"/>
    </p:embeddedFont>
    <p:embeddedFont>
      <p:font typeface="Times New Roman Bold" panose="02020803070505020304" pitchFamily="18" charset="0"/>
      <p:regular r:id="rId7"/>
      <p:bold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520" autoAdjust="0"/>
  </p:normalViewPr>
  <p:slideViewPr>
    <p:cSldViewPr>
      <p:cViewPr>
        <p:scale>
          <a:sx n="50" d="100"/>
          <a:sy n="50" d="100"/>
        </p:scale>
        <p:origin x="1236" y="-7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3665538" y="512763"/>
            <a:ext cx="181292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5030" y="2995487"/>
            <a:ext cx="10358857" cy="27204313"/>
            <a:chOff x="0" y="0"/>
            <a:chExt cx="13811809" cy="36272417"/>
          </a:xfrm>
        </p:grpSpPr>
        <p:sp>
          <p:nvSpPr>
            <p:cNvPr id="3" name="Freeform 3"/>
            <p:cNvSpPr/>
            <p:nvPr/>
          </p:nvSpPr>
          <p:spPr>
            <a:xfrm>
              <a:off x="9017" y="9753"/>
              <a:ext cx="13793851" cy="36252973"/>
            </a:xfrm>
            <a:custGeom>
              <a:avLst/>
              <a:gdLst/>
              <a:ahLst/>
              <a:cxnLst/>
              <a:rect l="l" t="t" r="r" b="b"/>
              <a:pathLst>
                <a:path w="13793851" h="36252973">
                  <a:moveTo>
                    <a:pt x="0" y="381613"/>
                  </a:moveTo>
                  <a:cubicBezTo>
                    <a:pt x="0" y="170888"/>
                    <a:pt x="157861" y="0"/>
                    <a:pt x="352552" y="0"/>
                  </a:cubicBezTo>
                  <a:lnTo>
                    <a:pt x="13441298" y="0"/>
                  </a:lnTo>
                  <a:cubicBezTo>
                    <a:pt x="13635989" y="0"/>
                    <a:pt x="13793851" y="170888"/>
                    <a:pt x="13793851" y="381613"/>
                  </a:cubicBezTo>
                  <a:lnTo>
                    <a:pt x="13793851" y="35871359"/>
                  </a:lnTo>
                  <a:cubicBezTo>
                    <a:pt x="13793851" y="36082087"/>
                    <a:pt x="13635989" y="36252973"/>
                    <a:pt x="13441298" y="36252973"/>
                  </a:cubicBezTo>
                  <a:lnTo>
                    <a:pt x="352552" y="36252973"/>
                  </a:lnTo>
                  <a:cubicBezTo>
                    <a:pt x="157861" y="36252973"/>
                    <a:pt x="0" y="36082087"/>
                    <a:pt x="0" y="35871359"/>
                  </a:cubicBezTo>
                  <a:close/>
                </a:path>
              </a:pathLst>
            </a:custGeom>
            <a:solidFill>
              <a:srgbClr val="FFFFFF"/>
            </a:solidFill>
          </p:spPr>
          <p:txBody>
            <a:bodyPr/>
            <a:lstStyle/>
            <a:p>
              <a:endParaRPr lang="en-IN"/>
            </a:p>
          </p:txBody>
        </p:sp>
        <p:sp>
          <p:nvSpPr>
            <p:cNvPr id="4" name="Freeform 4"/>
            <p:cNvSpPr/>
            <p:nvPr/>
          </p:nvSpPr>
          <p:spPr>
            <a:xfrm>
              <a:off x="0" y="0"/>
              <a:ext cx="13811884" cy="36272474"/>
            </a:xfrm>
            <a:custGeom>
              <a:avLst/>
              <a:gdLst/>
              <a:ahLst/>
              <a:cxnLst/>
              <a:rect l="l" t="t" r="r" b="b"/>
              <a:pathLst>
                <a:path w="13811884" h="36272474">
                  <a:moveTo>
                    <a:pt x="0" y="391366"/>
                  </a:moveTo>
                  <a:cubicBezTo>
                    <a:pt x="0" y="175284"/>
                    <a:pt x="161925" y="0"/>
                    <a:pt x="361569" y="0"/>
                  </a:cubicBezTo>
                  <a:lnTo>
                    <a:pt x="13450315" y="0"/>
                  </a:lnTo>
                  <a:lnTo>
                    <a:pt x="13450315" y="9753"/>
                  </a:lnTo>
                  <a:lnTo>
                    <a:pt x="13450315" y="0"/>
                  </a:lnTo>
                  <a:cubicBezTo>
                    <a:pt x="13649959" y="0"/>
                    <a:pt x="13811884" y="175284"/>
                    <a:pt x="13811884" y="391366"/>
                  </a:cubicBezTo>
                  <a:lnTo>
                    <a:pt x="13802868" y="391366"/>
                  </a:lnTo>
                  <a:lnTo>
                    <a:pt x="13811884" y="391366"/>
                  </a:lnTo>
                  <a:lnTo>
                    <a:pt x="13811884" y="35881112"/>
                  </a:lnTo>
                  <a:lnTo>
                    <a:pt x="13802868" y="35881112"/>
                  </a:lnTo>
                  <a:lnTo>
                    <a:pt x="13811884" y="35881112"/>
                  </a:lnTo>
                  <a:cubicBezTo>
                    <a:pt x="13811884" y="36097195"/>
                    <a:pt x="13649959" y="36272474"/>
                    <a:pt x="13450315" y="36272474"/>
                  </a:cubicBezTo>
                  <a:lnTo>
                    <a:pt x="13450315" y="36262726"/>
                  </a:lnTo>
                  <a:lnTo>
                    <a:pt x="13450315" y="36272474"/>
                  </a:lnTo>
                  <a:lnTo>
                    <a:pt x="361569" y="36272474"/>
                  </a:lnTo>
                  <a:lnTo>
                    <a:pt x="361569" y="36262726"/>
                  </a:lnTo>
                  <a:lnTo>
                    <a:pt x="361569" y="36272474"/>
                  </a:lnTo>
                  <a:cubicBezTo>
                    <a:pt x="161925" y="36272474"/>
                    <a:pt x="0" y="36097195"/>
                    <a:pt x="0" y="35881112"/>
                  </a:cubicBezTo>
                  <a:lnTo>
                    <a:pt x="0" y="391366"/>
                  </a:lnTo>
                  <a:lnTo>
                    <a:pt x="9017" y="391366"/>
                  </a:lnTo>
                  <a:lnTo>
                    <a:pt x="0" y="391366"/>
                  </a:lnTo>
                  <a:moveTo>
                    <a:pt x="17907" y="391366"/>
                  </a:moveTo>
                  <a:lnTo>
                    <a:pt x="17907" y="35881112"/>
                  </a:lnTo>
                  <a:lnTo>
                    <a:pt x="9017" y="35881112"/>
                  </a:lnTo>
                  <a:lnTo>
                    <a:pt x="18034" y="35881112"/>
                  </a:lnTo>
                  <a:cubicBezTo>
                    <a:pt x="18034" y="36086479"/>
                    <a:pt x="171831" y="36253111"/>
                    <a:pt x="361569" y="36253111"/>
                  </a:cubicBezTo>
                  <a:lnTo>
                    <a:pt x="13450315" y="36253111"/>
                  </a:lnTo>
                  <a:cubicBezTo>
                    <a:pt x="13640054" y="36253111"/>
                    <a:pt x="13793851" y="36086619"/>
                    <a:pt x="13793851" y="35881112"/>
                  </a:cubicBezTo>
                  <a:lnTo>
                    <a:pt x="13793851" y="391366"/>
                  </a:lnTo>
                  <a:cubicBezTo>
                    <a:pt x="13793851" y="185999"/>
                    <a:pt x="13640054" y="19369"/>
                    <a:pt x="13450315" y="19369"/>
                  </a:cubicBezTo>
                  <a:lnTo>
                    <a:pt x="361569" y="19369"/>
                  </a:lnTo>
                  <a:lnTo>
                    <a:pt x="361569" y="9753"/>
                  </a:lnTo>
                  <a:lnTo>
                    <a:pt x="361569" y="19507"/>
                  </a:lnTo>
                  <a:cubicBezTo>
                    <a:pt x="171831" y="19369"/>
                    <a:pt x="17907" y="185999"/>
                    <a:pt x="17907" y="391366"/>
                  </a:cubicBezTo>
                  <a:close/>
                </a:path>
              </a:pathLst>
            </a:custGeom>
            <a:solidFill>
              <a:srgbClr val="000000"/>
            </a:solidFill>
          </p:spPr>
          <p:txBody>
            <a:bodyPr/>
            <a:lstStyle/>
            <a:p>
              <a:endParaRPr lang="en-IN"/>
            </a:p>
          </p:txBody>
        </p:sp>
      </p:grpSp>
      <p:grpSp>
        <p:nvGrpSpPr>
          <p:cNvPr id="5" name="Group 5"/>
          <p:cNvGrpSpPr/>
          <p:nvPr/>
        </p:nvGrpSpPr>
        <p:grpSpPr>
          <a:xfrm>
            <a:off x="0" y="15732"/>
            <a:ext cx="21393315" cy="2979755"/>
            <a:chOff x="0" y="0"/>
            <a:chExt cx="28524420" cy="3973007"/>
          </a:xfrm>
        </p:grpSpPr>
        <p:sp>
          <p:nvSpPr>
            <p:cNvPr id="6" name="Freeform 6"/>
            <p:cNvSpPr/>
            <p:nvPr/>
          </p:nvSpPr>
          <p:spPr>
            <a:xfrm>
              <a:off x="9128" y="10525"/>
              <a:ext cx="28506189" cy="3952024"/>
            </a:xfrm>
            <a:custGeom>
              <a:avLst/>
              <a:gdLst/>
              <a:ahLst/>
              <a:cxnLst/>
              <a:rect l="l" t="t" r="r" b="b"/>
              <a:pathLst>
                <a:path w="28506189" h="3952024">
                  <a:moveTo>
                    <a:pt x="0" y="0"/>
                  </a:moveTo>
                  <a:lnTo>
                    <a:pt x="28506189" y="0"/>
                  </a:lnTo>
                  <a:lnTo>
                    <a:pt x="28506189" y="3952025"/>
                  </a:lnTo>
                  <a:lnTo>
                    <a:pt x="0" y="3952025"/>
                  </a:ln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7" name="Freeform 7"/>
            <p:cNvSpPr/>
            <p:nvPr/>
          </p:nvSpPr>
          <p:spPr>
            <a:xfrm>
              <a:off x="0" y="0"/>
              <a:ext cx="28524442" cy="3973065"/>
            </a:xfrm>
            <a:custGeom>
              <a:avLst/>
              <a:gdLst/>
              <a:ahLst/>
              <a:cxnLst/>
              <a:rect l="l" t="t" r="r" b="b"/>
              <a:pathLst>
                <a:path w="28524442" h="3973065">
                  <a:moveTo>
                    <a:pt x="9128" y="0"/>
                  </a:moveTo>
                  <a:lnTo>
                    <a:pt x="28515317" y="0"/>
                  </a:lnTo>
                  <a:cubicBezTo>
                    <a:pt x="28520327" y="0"/>
                    <a:pt x="28524442" y="4744"/>
                    <a:pt x="28524442" y="10525"/>
                  </a:cubicBezTo>
                  <a:lnTo>
                    <a:pt x="28524442" y="3962550"/>
                  </a:lnTo>
                  <a:cubicBezTo>
                    <a:pt x="28524442" y="3968331"/>
                    <a:pt x="28520327" y="3973065"/>
                    <a:pt x="28515317" y="3973065"/>
                  </a:cubicBezTo>
                  <a:lnTo>
                    <a:pt x="9128" y="3973065"/>
                  </a:lnTo>
                  <a:cubicBezTo>
                    <a:pt x="4114" y="3973065"/>
                    <a:pt x="0" y="3968331"/>
                    <a:pt x="0" y="3962550"/>
                  </a:cubicBezTo>
                  <a:lnTo>
                    <a:pt x="0" y="10525"/>
                  </a:lnTo>
                  <a:cubicBezTo>
                    <a:pt x="0" y="4744"/>
                    <a:pt x="4114" y="0"/>
                    <a:pt x="9128" y="0"/>
                  </a:cubicBezTo>
                  <a:moveTo>
                    <a:pt x="9128" y="20902"/>
                  </a:moveTo>
                  <a:lnTo>
                    <a:pt x="9128" y="10525"/>
                  </a:lnTo>
                  <a:lnTo>
                    <a:pt x="18256" y="10525"/>
                  </a:lnTo>
                  <a:lnTo>
                    <a:pt x="18256" y="3962550"/>
                  </a:lnTo>
                  <a:lnTo>
                    <a:pt x="9128" y="3962550"/>
                  </a:lnTo>
                  <a:lnTo>
                    <a:pt x="9128" y="3952024"/>
                  </a:lnTo>
                  <a:lnTo>
                    <a:pt x="28515317" y="3952024"/>
                  </a:lnTo>
                  <a:lnTo>
                    <a:pt x="28515317" y="3962550"/>
                  </a:lnTo>
                  <a:lnTo>
                    <a:pt x="28506189" y="3962550"/>
                  </a:lnTo>
                  <a:lnTo>
                    <a:pt x="28506189" y="10525"/>
                  </a:lnTo>
                  <a:lnTo>
                    <a:pt x="28515317" y="10525"/>
                  </a:lnTo>
                  <a:lnTo>
                    <a:pt x="28515317" y="21051"/>
                  </a:lnTo>
                  <a:lnTo>
                    <a:pt x="9128" y="21051"/>
                  </a:lnTo>
                  <a:close/>
                </a:path>
              </a:pathLst>
            </a:custGeom>
            <a:solidFill>
              <a:srgbClr val="000000"/>
            </a:solidFill>
          </p:spPr>
          <p:txBody>
            <a:bodyPr/>
            <a:lstStyle/>
            <a:p>
              <a:endParaRPr lang="en-IN"/>
            </a:p>
          </p:txBody>
        </p:sp>
        <p:sp>
          <p:nvSpPr>
            <p:cNvPr id="8" name="TextBox 8"/>
            <p:cNvSpPr txBox="1"/>
            <p:nvPr/>
          </p:nvSpPr>
          <p:spPr>
            <a:xfrm>
              <a:off x="0" y="-9525"/>
              <a:ext cx="28524420" cy="3982532"/>
            </a:xfrm>
            <a:prstGeom prst="rect">
              <a:avLst/>
            </a:prstGeom>
          </p:spPr>
          <p:txBody>
            <a:bodyPr lIns="50800" tIns="50800" rIns="50800" bIns="50800" rtlCol="0" anchor="ctr"/>
            <a:lstStyle/>
            <a:p>
              <a:pPr algn="ctr">
                <a:lnSpc>
                  <a:spcPts val="4072"/>
                </a:lnSpc>
              </a:pPr>
              <a:endParaRPr/>
            </a:p>
            <a:p>
              <a:pPr algn="ctr">
                <a:lnSpc>
                  <a:spcPts val="4072"/>
                </a:lnSpc>
              </a:pPr>
              <a:endParaRPr/>
            </a:p>
          </p:txBody>
        </p:sp>
      </p:grpSp>
      <p:grpSp>
        <p:nvGrpSpPr>
          <p:cNvPr id="9" name="Group 9"/>
          <p:cNvGrpSpPr/>
          <p:nvPr/>
        </p:nvGrpSpPr>
        <p:grpSpPr>
          <a:xfrm>
            <a:off x="115246" y="3071687"/>
            <a:ext cx="10640433" cy="27203685"/>
            <a:chOff x="0" y="0"/>
            <a:chExt cx="14187244" cy="36271580"/>
          </a:xfrm>
        </p:grpSpPr>
        <p:sp>
          <p:nvSpPr>
            <p:cNvPr id="10" name="Freeform 10"/>
            <p:cNvSpPr/>
            <p:nvPr/>
          </p:nvSpPr>
          <p:spPr>
            <a:xfrm>
              <a:off x="11938" y="11938"/>
              <a:ext cx="14177264" cy="36255324"/>
            </a:xfrm>
            <a:custGeom>
              <a:avLst/>
              <a:gdLst/>
              <a:ahLst/>
              <a:cxnLst/>
              <a:rect l="l" t="t" r="r" b="b"/>
              <a:pathLst>
                <a:path w="14177264" h="36255324">
                  <a:moveTo>
                    <a:pt x="0" y="362458"/>
                  </a:moveTo>
                  <a:cubicBezTo>
                    <a:pt x="0" y="162306"/>
                    <a:pt x="162306" y="0"/>
                    <a:pt x="362458" y="0"/>
                  </a:cubicBezTo>
                  <a:lnTo>
                    <a:pt x="13814933" y="0"/>
                  </a:lnTo>
                  <a:cubicBezTo>
                    <a:pt x="14015085" y="0"/>
                    <a:pt x="14177264" y="162306"/>
                    <a:pt x="14177264" y="362458"/>
                  </a:cubicBezTo>
                  <a:lnTo>
                    <a:pt x="14177264" y="35892866"/>
                  </a:lnTo>
                  <a:cubicBezTo>
                    <a:pt x="14177264" y="36093018"/>
                    <a:pt x="14015085" y="36255324"/>
                    <a:pt x="13814933" y="36255324"/>
                  </a:cubicBezTo>
                  <a:lnTo>
                    <a:pt x="362458" y="36255324"/>
                  </a:lnTo>
                  <a:cubicBezTo>
                    <a:pt x="162306" y="36255324"/>
                    <a:pt x="127" y="36093018"/>
                    <a:pt x="127" y="35892866"/>
                  </a:cubicBezTo>
                  <a:close/>
                </a:path>
              </a:pathLst>
            </a:custGeom>
            <a:solidFill>
              <a:srgbClr val="FFFFFF"/>
            </a:solidFill>
          </p:spPr>
          <p:txBody>
            <a:bodyPr/>
            <a:lstStyle/>
            <a:p>
              <a:endParaRPr lang="en-IN" dirty="0"/>
            </a:p>
          </p:txBody>
        </p:sp>
        <p:sp>
          <p:nvSpPr>
            <p:cNvPr id="11" name="Freeform 11"/>
            <p:cNvSpPr/>
            <p:nvPr/>
          </p:nvSpPr>
          <p:spPr>
            <a:xfrm>
              <a:off x="0" y="0"/>
              <a:ext cx="14201267" cy="36279200"/>
            </a:xfrm>
            <a:custGeom>
              <a:avLst/>
              <a:gdLst/>
              <a:ahLst/>
              <a:cxnLst/>
              <a:rect l="l" t="t" r="r" b="b"/>
              <a:pathLst>
                <a:path w="14201267" h="36279200">
                  <a:moveTo>
                    <a:pt x="0" y="374396"/>
                  </a:moveTo>
                  <a:cubicBezTo>
                    <a:pt x="0" y="167640"/>
                    <a:pt x="167640" y="0"/>
                    <a:pt x="374396" y="0"/>
                  </a:cubicBezTo>
                  <a:lnTo>
                    <a:pt x="13826871" y="0"/>
                  </a:lnTo>
                  <a:lnTo>
                    <a:pt x="13826871" y="11938"/>
                  </a:lnTo>
                  <a:lnTo>
                    <a:pt x="13826871" y="0"/>
                  </a:lnTo>
                  <a:cubicBezTo>
                    <a:pt x="14033627" y="0"/>
                    <a:pt x="14201267" y="167640"/>
                    <a:pt x="14201267" y="374396"/>
                  </a:cubicBezTo>
                  <a:lnTo>
                    <a:pt x="14189329" y="374396"/>
                  </a:lnTo>
                  <a:lnTo>
                    <a:pt x="14201267" y="374396"/>
                  </a:lnTo>
                  <a:lnTo>
                    <a:pt x="14201267" y="35904804"/>
                  </a:lnTo>
                  <a:lnTo>
                    <a:pt x="14189329" y="35904804"/>
                  </a:lnTo>
                  <a:lnTo>
                    <a:pt x="14201267" y="35904804"/>
                  </a:lnTo>
                  <a:cubicBezTo>
                    <a:pt x="14201267" y="36111560"/>
                    <a:pt x="14033627" y="36279200"/>
                    <a:pt x="13826871" y="36279200"/>
                  </a:cubicBezTo>
                  <a:lnTo>
                    <a:pt x="13826871" y="36267262"/>
                  </a:lnTo>
                  <a:lnTo>
                    <a:pt x="13826871" y="36279200"/>
                  </a:lnTo>
                  <a:lnTo>
                    <a:pt x="374396" y="36279200"/>
                  </a:lnTo>
                  <a:lnTo>
                    <a:pt x="374396" y="36267262"/>
                  </a:lnTo>
                  <a:lnTo>
                    <a:pt x="374396" y="36279200"/>
                  </a:lnTo>
                  <a:cubicBezTo>
                    <a:pt x="167640" y="36279200"/>
                    <a:pt x="0" y="36111560"/>
                    <a:pt x="0" y="35904804"/>
                  </a:cubicBezTo>
                  <a:lnTo>
                    <a:pt x="0" y="374396"/>
                  </a:lnTo>
                  <a:lnTo>
                    <a:pt x="11938" y="374396"/>
                  </a:lnTo>
                  <a:lnTo>
                    <a:pt x="0" y="374396"/>
                  </a:lnTo>
                  <a:moveTo>
                    <a:pt x="24003" y="374396"/>
                  </a:moveTo>
                  <a:lnTo>
                    <a:pt x="24003" y="35904804"/>
                  </a:lnTo>
                  <a:lnTo>
                    <a:pt x="11938" y="35904804"/>
                  </a:lnTo>
                  <a:lnTo>
                    <a:pt x="23876" y="35904804"/>
                  </a:lnTo>
                  <a:cubicBezTo>
                    <a:pt x="23876" y="36098352"/>
                    <a:pt x="180721" y="36255325"/>
                    <a:pt x="374269" y="36255325"/>
                  </a:cubicBezTo>
                  <a:lnTo>
                    <a:pt x="13826871" y="36255325"/>
                  </a:lnTo>
                  <a:cubicBezTo>
                    <a:pt x="14020419" y="36255325"/>
                    <a:pt x="14177263" y="36098352"/>
                    <a:pt x="14177263" y="35904804"/>
                  </a:cubicBezTo>
                  <a:lnTo>
                    <a:pt x="14177263" y="374396"/>
                  </a:lnTo>
                  <a:cubicBezTo>
                    <a:pt x="14177263" y="180848"/>
                    <a:pt x="14020419" y="23876"/>
                    <a:pt x="13826871" y="23876"/>
                  </a:cubicBezTo>
                  <a:lnTo>
                    <a:pt x="374396" y="23876"/>
                  </a:lnTo>
                  <a:lnTo>
                    <a:pt x="374396" y="11938"/>
                  </a:lnTo>
                  <a:lnTo>
                    <a:pt x="374396" y="23876"/>
                  </a:lnTo>
                  <a:cubicBezTo>
                    <a:pt x="180848" y="23876"/>
                    <a:pt x="24003" y="180848"/>
                    <a:pt x="24003" y="374396"/>
                  </a:cubicBezTo>
                  <a:close/>
                </a:path>
              </a:pathLst>
            </a:custGeom>
            <a:solidFill>
              <a:srgbClr val="A5A5A5"/>
            </a:solidFill>
          </p:spPr>
          <p:txBody>
            <a:bodyPr/>
            <a:lstStyle/>
            <a:p>
              <a:endParaRPr lang="en-IN"/>
            </a:p>
          </p:txBody>
        </p:sp>
      </p:grpSp>
      <p:grpSp>
        <p:nvGrpSpPr>
          <p:cNvPr id="12" name="Group 12"/>
          <p:cNvGrpSpPr/>
          <p:nvPr/>
        </p:nvGrpSpPr>
        <p:grpSpPr>
          <a:xfrm>
            <a:off x="2334717" y="3395537"/>
            <a:ext cx="5962741" cy="796576"/>
            <a:chOff x="0" y="0"/>
            <a:chExt cx="755474" cy="100925"/>
          </a:xfrm>
        </p:grpSpPr>
        <p:sp>
          <p:nvSpPr>
            <p:cNvPr id="13" name="Freeform 13"/>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dirty="0"/>
            </a:p>
          </p:txBody>
        </p:sp>
        <p:sp>
          <p:nvSpPr>
            <p:cNvPr id="14" name="TextBox 14"/>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15" name="Group 15"/>
          <p:cNvGrpSpPr/>
          <p:nvPr/>
        </p:nvGrpSpPr>
        <p:grpSpPr>
          <a:xfrm>
            <a:off x="2334717" y="7766710"/>
            <a:ext cx="5962741" cy="796576"/>
            <a:chOff x="0" y="0"/>
            <a:chExt cx="755474" cy="100925"/>
          </a:xfrm>
        </p:grpSpPr>
        <p:sp>
          <p:nvSpPr>
            <p:cNvPr id="16" name="Freeform 16"/>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17" name="TextBox 17"/>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18" name="Group 18"/>
          <p:cNvGrpSpPr/>
          <p:nvPr/>
        </p:nvGrpSpPr>
        <p:grpSpPr>
          <a:xfrm>
            <a:off x="2334717" y="11744636"/>
            <a:ext cx="5962741" cy="796576"/>
            <a:chOff x="0" y="0"/>
            <a:chExt cx="755474" cy="100925"/>
          </a:xfrm>
        </p:grpSpPr>
        <p:sp>
          <p:nvSpPr>
            <p:cNvPr id="19" name="Freeform 19"/>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20" name="TextBox 20"/>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21" name="Group 21"/>
          <p:cNvGrpSpPr/>
          <p:nvPr/>
        </p:nvGrpSpPr>
        <p:grpSpPr>
          <a:xfrm>
            <a:off x="2334717" y="15960686"/>
            <a:ext cx="5962741" cy="796576"/>
            <a:chOff x="0" y="0"/>
            <a:chExt cx="755474" cy="100925"/>
          </a:xfrm>
        </p:grpSpPr>
        <p:sp>
          <p:nvSpPr>
            <p:cNvPr id="22" name="Freeform 22"/>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23" name="TextBox 23"/>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24" name="Group 24"/>
          <p:cNvGrpSpPr/>
          <p:nvPr/>
        </p:nvGrpSpPr>
        <p:grpSpPr>
          <a:xfrm>
            <a:off x="12953737" y="3386012"/>
            <a:ext cx="5962741" cy="796576"/>
            <a:chOff x="0" y="0"/>
            <a:chExt cx="755474" cy="100925"/>
          </a:xfrm>
        </p:grpSpPr>
        <p:sp>
          <p:nvSpPr>
            <p:cNvPr id="25" name="Freeform 25"/>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26" name="TextBox 26"/>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27" name="Group 27"/>
          <p:cNvGrpSpPr/>
          <p:nvPr/>
        </p:nvGrpSpPr>
        <p:grpSpPr>
          <a:xfrm>
            <a:off x="12953737" y="7717323"/>
            <a:ext cx="5962741" cy="796576"/>
            <a:chOff x="0" y="0"/>
            <a:chExt cx="755474" cy="100925"/>
          </a:xfrm>
        </p:grpSpPr>
        <p:sp>
          <p:nvSpPr>
            <p:cNvPr id="28" name="Freeform 28"/>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29" name="TextBox 29"/>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30" name="Group 30"/>
          <p:cNvGrpSpPr/>
          <p:nvPr/>
        </p:nvGrpSpPr>
        <p:grpSpPr>
          <a:xfrm>
            <a:off x="12953737" y="16151186"/>
            <a:ext cx="5962741" cy="796576"/>
            <a:chOff x="0" y="0"/>
            <a:chExt cx="755474" cy="100925"/>
          </a:xfrm>
        </p:grpSpPr>
        <p:sp>
          <p:nvSpPr>
            <p:cNvPr id="31" name="Freeform 31"/>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32" name="TextBox 32"/>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grpSp>
        <p:nvGrpSpPr>
          <p:cNvPr id="33" name="Group 33"/>
          <p:cNvGrpSpPr/>
          <p:nvPr/>
        </p:nvGrpSpPr>
        <p:grpSpPr>
          <a:xfrm>
            <a:off x="12953737" y="20468280"/>
            <a:ext cx="5962741" cy="796576"/>
            <a:chOff x="0" y="0"/>
            <a:chExt cx="755474" cy="100925"/>
          </a:xfrm>
        </p:grpSpPr>
        <p:sp>
          <p:nvSpPr>
            <p:cNvPr id="34" name="Freeform 34"/>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35" name="TextBox 35"/>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sp>
        <p:nvSpPr>
          <p:cNvPr id="36" name="Freeform 36"/>
          <p:cNvSpPr/>
          <p:nvPr/>
        </p:nvSpPr>
        <p:spPr>
          <a:xfrm>
            <a:off x="115246" y="123199"/>
            <a:ext cx="3590311" cy="1624513"/>
          </a:xfrm>
          <a:custGeom>
            <a:avLst/>
            <a:gdLst/>
            <a:ahLst/>
            <a:cxnLst/>
            <a:rect l="l" t="t" r="r" b="b"/>
            <a:pathLst>
              <a:path w="3590311" h="1624513">
                <a:moveTo>
                  <a:pt x="0" y="0"/>
                </a:moveTo>
                <a:lnTo>
                  <a:pt x="3590311" y="0"/>
                </a:lnTo>
                <a:lnTo>
                  <a:pt x="3590311" y="1624513"/>
                </a:lnTo>
                <a:lnTo>
                  <a:pt x="0" y="1624513"/>
                </a:lnTo>
                <a:lnTo>
                  <a:pt x="0" y="0"/>
                </a:lnTo>
                <a:close/>
              </a:path>
            </a:pathLst>
          </a:custGeom>
          <a:blipFill>
            <a:blip r:embed="rId3"/>
            <a:stretch>
              <a:fillRect/>
            </a:stretch>
          </a:blipFill>
        </p:spPr>
        <p:txBody>
          <a:bodyPr/>
          <a:lstStyle/>
          <a:p>
            <a:endParaRPr lang="en-IN"/>
          </a:p>
        </p:txBody>
      </p:sp>
      <p:sp>
        <p:nvSpPr>
          <p:cNvPr id="37" name="TextBox 37"/>
          <p:cNvSpPr txBox="1"/>
          <p:nvPr/>
        </p:nvSpPr>
        <p:spPr>
          <a:xfrm>
            <a:off x="-3848860" y="25517865"/>
            <a:ext cx="7532146" cy="10336163"/>
          </a:xfrm>
          <a:prstGeom prst="rect">
            <a:avLst/>
          </a:prstGeom>
        </p:spPr>
        <p:txBody>
          <a:bodyPr wrap="square" lIns="0" tIns="0" rIns="0" bIns="0" rtlCol="0" anchor="t">
            <a:spAutoFit/>
          </a:bodyPr>
          <a:lstStyle/>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p:txBody>
      </p:sp>
      <p:sp>
        <p:nvSpPr>
          <p:cNvPr id="38" name="TextBox 38"/>
          <p:cNvSpPr txBox="1"/>
          <p:nvPr/>
        </p:nvSpPr>
        <p:spPr>
          <a:xfrm>
            <a:off x="11263017" y="21368323"/>
            <a:ext cx="9488921" cy="5579925"/>
          </a:xfrm>
          <a:prstGeom prst="rect">
            <a:avLst/>
          </a:prstGeom>
        </p:spPr>
        <p:txBody>
          <a:bodyPr lIns="0" tIns="0" rIns="0" bIns="0" rtlCol="0" anchor="t">
            <a:spAutoFit/>
          </a:bodyPr>
          <a:lstStyle/>
          <a:p>
            <a:pPr algn="just">
              <a:lnSpc>
                <a:spcPts val="2947"/>
              </a:lnSpc>
            </a:pPr>
            <a:r>
              <a:rPr lang="en-US" sz="2456" dirty="0">
                <a:solidFill>
                  <a:srgbClr val="000000"/>
                </a:solidFill>
                <a:latin typeface="Bookmania"/>
                <a:ea typeface="Bookmania"/>
                <a:cs typeface="Bookmania"/>
                <a:sym typeface="Bookmania"/>
              </a:rPr>
              <a:t>[1] C. G. C. Carducci, A. Monti, M. H. Schraven, M. Schumacher, and D. Mueller, "Enabling ESP32-based IoT applications in building automation systems," in 2019 II Workshop on Metrology for Industry 4.0 and IoT, pp. 306–311, IEEE, 2019. </a:t>
            </a:r>
          </a:p>
          <a:p>
            <a:pPr algn="just">
              <a:lnSpc>
                <a:spcPts val="2947"/>
              </a:lnSpc>
            </a:pPr>
            <a:r>
              <a:rPr lang="en-US" sz="2456" dirty="0">
                <a:solidFill>
                  <a:srgbClr val="000000"/>
                </a:solidFill>
                <a:latin typeface="Bookmania"/>
                <a:ea typeface="Bookmania"/>
                <a:cs typeface="Bookmania"/>
                <a:sym typeface="Bookmania"/>
              </a:rPr>
              <a:t>[2] M. </a:t>
            </a:r>
            <a:r>
              <a:rPr lang="en-US" sz="2456" dirty="0" err="1">
                <a:solidFill>
                  <a:srgbClr val="000000"/>
                </a:solidFill>
                <a:latin typeface="Bookmania"/>
                <a:ea typeface="Bookmania"/>
                <a:cs typeface="Bookmania"/>
                <a:sym typeface="Bookmania"/>
              </a:rPr>
              <a:t>Dhouioui</a:t>
            </a:r>
            <a:r>
              <a:rPr lang="en-US" sz="2456" dirty="0">
                <a:solidFill>
                  <a:srgbClr val="000000"/>
                </a:solidFill>
                <a:latin typeface="Bookmania"/>
                <a:ea typeface="Bookmania"/>
                <a:cs typeface="Bookmania"/>
                <a:sym typeface="Bookmania"/>
              </a:rPr>
              <a:t> and T. </a:t>
            </a:r>
            <a:r>
              <a:rPr lang="en-US" sz="2456" dirty="0" err="1">
                <a:solidFill>
                  <a:srgbClr val="000000"/>
                </a:solidFill>
                <a:latin typeface="Bookmania"/>
                <a:ea typeface="Bookmania"/>
                <a:cs typeface="Bookmania"/>
                <a:sym typeface="Bookmania"/>
              </a:rPr>
              <a:t>Frikha</a:t>
            </a:r>
            <a:r>
              <a:rPr lang="en-US" sz="2456" dirty="0">
                <a:solidFill>
                  <a:srgbClr val="000000"/>
                </a:solidFill>
                <a:latin typeface="Bookmania"/>
                <a:ea typeface="Bookmania"/>
                <a:cs typeface="Bookmania"/>
                <a:sym typeface="Bookmania"/>
              </a:rPr>
              <a:t>, "Intelligent warehouse management system," in 2020 IEEE International Conference on Design &amp; Test of Integrated Micro &amp; Nano-Systems (DTS), pp. 1–5, IEEE, 2020.</a:t>
            </a:r>
          </a:p>
          <a:p>
            <a:pPr algn="just">
              <a:lnSpc>
                <a:spcPts val="2947"/>
              </a:lnSpc>
            </a:pPr>
            <a:r>
              <a:rPr lang="en-US" sz="2456" dirty="0">
                <a:solidFill>
                  <a:srgbClr val="000000"/>
                </a:solidFill>
                <a:latin typeface="Bookmania"/>
                <a:ea typeface="Bookmania"/>
                <a:cs typeface="Bookmania"/>
                <a:sym typeface="Bookmania"/>
              </a:rPr>
              <a:t>[3] M. Farman, M. Al-</a:t>
            </a:r>
            <a:r>
              <a:rPr lang="en-US" sz="2456" dirty="0" err="1">
                <a:solidFill>
                  <a:srgbClr val="000000"/>
                </a:solidFill>
                <a:latin typeface="Bookmania"/>
                <a:ea typeface="Bookmania"/>
                <a:cs typeface="Bookmania"/>
                <a:sym typeface="Bookmania"/>
              </a:rPr>
              <a:t>Shaibah</a:t>
            </a:r>
            <a:r>
              <a:rPr lang="en-US" sz="2456" dirty="0">
                <a:solidFill>
                  <a:srgbClr val="000000"/>
                </a:solidFill>
                <a:latin typeface="Bookmania"/>
                <a:ea typeface="Bookmania"/>
                <a:cs typeface="Bookmania"/>
                <a:sym typeface="Bookmania"/>
              </a:rPr>
              <a:t>, Z. </a:t>
            </a:r>
            <a:r>
              <a:rPr lang="en-US" sz="2456" dirty="0" err="1">
                <a:solidFill>
                  <a:srgbClr val="000000"/>
                </a:solidFill>
                <a:latin typeface="Bookmania"/>
                <a:ea typeface="Bookmania"/>
                <a:cs typeface="Bookmania"/>
                <a:sym typeface="Bookmania"/>
              </a:rPr>
              <a:t>Aoraiath</a:t>
            </a:r>
            <a:r>
              <a:rPr lang="en-US" sz="2456" dirty="0">
                <a:solidFill>
                  <a:srgbClr val="000000"/>
                </a:solidFill>
                <a:latin typeface="Bookmania"/>
                <a:ea typeface="Bookmania"/>
                <a:cs typeface="Bookmania"/>
                <a:sym typeface="Bookmania"/>
              </a:rPr>
              <a:t>, and F. Jarrar, "Design of a three degrees of freedom robotic arm," International Journal of Computer Applications, vol. 179, no. 37, pp. 12–17, 2018.</a:t>
            </a:r>
          </a:p>
          <a:p>
            <a:pPr algn="just">
              <a:lnSpc>
                <a:spcPts val="2947"/>
              </a:lnSpc>
            </a:pPr>
            <a:r>
              <a:rPr lang="en-US" sz="2456" dirty="0">
                <a:solidFill>
                  <a:srgbClr val="000000"/>
                </a:solidFill>
                <a:latin typeface="Bookmania"/>
                <a:ea typeface="Bookmania"/>
                <a:cs typeface="Bookmania"/>
                <a:sym typeface="Bookmania"/>
              </a:rPr>
              <a:t>[4] J. Xie, G. Wang, T. Zhang, Y. Sun, H. Chen, Y. Zhuang, and J. Li,"</a:t>
            </a:r>
            <a:r>
              <a:rPr lang="en-US" sz="2456" dirty="0" err="1">
                <a:solidFill>
                  <a:srgbClr val="000000"/>
                </a:solidFill>
                <a:latin typeface="Bookmania"/>
                <a:ea typeface="Bookmania"/>
                <a:cs typeface="Bookmania"/>
                <a:sym typeface="Bookmania"/>
              </a:rPr>
              <a:t>LLaMA-Unidetector</a:t>
            </a:r>
            <a:r>
              <a:rPr lang="en-US" sz="2456" dirty="0">
                <a:solidFill>
                  <a:srgbClr val="000000"/>
                </a:solidFill>
                <a:latin typeface="Bookmania"/>
                <a:ea typeface="Bookmania"/>
                <a:cs typeface="Bookmania"/>
                <a:sym typeface="Bookmania"/>
              </a:rPr>
              <a:t>: A </a:t>
            </a:r>
            <a:r>
              <a:rPr lang="en-US" sz="2456" dirty="0" err="1">
                <a:solidFill>
                  <a:srgbClr val="000000"/>
                </a:solidFill>
                <a:latin typeface="Bookmania"/>
                <a:ea typeface="Bookmania"/>
                <a:cs typeface="Bookmania"/>
                <a:sym typeface="Bookmania"/>
              </a:rPr>
              <a:t>LLaMA</a:t>
            </a:r>
            <a:r>
              <a:rPr lang="en-US" sz="2456" dirty="0">
                <a:solidFill>
                  <a:srgbClr val="000000"/>
                </a:solidFill>
                <a:latin typeface="Bookmania"/>
                <a:ea typeface="Bookmania"/>
                <a:cs typeface="Bookmania"/>
                <a:sym typeface="Bookmania"/>
              </a:rPr>
              <a:t>-Based Universal Framework for Open-Vocabulary Object Detection in Remote Sensing Imagery,“ IEEE Transactions on Geoscience and Remote Sensing, 2025.</a:t>
            </a:r>
          </a:p>
          <a:p>
            <a:pPr algn="just">
              <a:lnSpc>
                <a:spcPts val="2947"/>
              </a:lnSpc>
            </a:pPr>
            <a:endParaRPr lang="en-US" sz="2456" dirty="0">
              <a:solidFill>
                <a:srgbClr val="000000"/>
              </a:solidFill>
              <a:latin typeface="Bookmania"/>
              <a:ea typeface="Bookmania"/>
              <a:cs typeface="Bookmania"/>
              <a:sym typeface="Bookmania"/>
            </a:endParaRPr>
          </a:p>
        </p:txBody>
      </p:sp>
      <p:sp>
        <p:nvSpPr>
          <p:cNvPr id="39" name="Freeform 39"/>
          <p:cNvSpPr/>
          <p:nvPr/>
        </p:nvSpPr>
        <p:spPr>
          <a:xfrm>
            <a:off x="22740" y="27671234"/>
            <a:ext cx="21328620" cy="3200314"/>
          </a:xfrm>
          <a:custGeom>
            <a:avLst/>
            <a:gdLst/>
            <a:ahLst/>
            <a:cxnLst/>
            <a:rect l="l" t="t" r="r" b="b"/>
            <a:pathLst>
              <a:path w="30364498" h="11918065">
                <a:moveTo>
                  <a:pt x="0" y="0"/>
                </a:moveTo>
                <a:lnTo>
                  <a:pt x="30364498" y="0"/>
                </a:lnTo>
                <a:lnTo>
                  <a:pt x="30364498" y="11918065"/>
                </a:lnTo>
                <a:lnTo>
                  <a:pt x="0" y="11918065"/>
                </a:lnTo>
                <a:lnTo>
                  <a:pt x="0" y="0"/>
                </a:lnTo>
                <a:close/>
              </a:path>
            </a:pathLst>
          </a:custGeom>
          <a:blipFill>
            <a:blip r:embed="rId4"/>
            <a:stretch>
              <a:fillRect/>
            </a:stretch>
          </a:blipFill>
        </p:spPr>
        <p:txBody>
          <a:bodyPr/>
          <a:lstStyle/>
          <a:p>
            <a:endParaRPr lang="en-IN" dirty="0"/>
          </a:p>
        </p:txBody>
      </p:sp>
      <p:sp>
        <p:nvSpPr>
          <p:cNvPr id="40" name="Freeform 40"/>
          <p:cNvSpPr/>
          <p:nvPr/>
        </p:nvSpPr>
        <p:spPr>
          <a:xfrm>
            <a:off x="0" y="28422598"/>
            <a:ext cx="12022066" cy="1853402"/>
          </a:xfrm>
          <a:custGeom>
            <a:avLst/>
            <a:gdLst/>
            <a:ahLst/>
            <a:cxnLst/>
            <a:rect l="l" t="t" r="r" b="b"/>
            <a:pathLst>
              <a:path w="12022066" h="1853402">
                <a:moveTo>
                  <a:pt x="0" y="0"/>
                </a:moveTo>
                <a:lnTo>
                  <a:pt x="12022066" y="0"/>
                </a:lnTo>
                <a:lnTo>
                  <a:pt x="12022066" y="1853402"/>
                </a:lnTo>
                <a:lnTo>
                  <a:pt x="0" y="18534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1" name="Freeform 41"/>
          <p:cNvSpPr/>
          <p:nvPr/>
        </p:nvSpPr>
        <p:spPr>
          <a:xfrm>
            <a:off x="12022066" y="28422598"/>
            <a:ext cx="9371249" cy="1852774"/>
          </a:xfrm>
          <a:custGeom>
            <a:avLst/>
            <a:gdLst/>
            <a:ahLst/>
            <a:cxnLst/>
            <a:rect l="l" t="t" r="r" b="b"/>
            <a:pathLst>
              <a:path w="12017992" h="1852774">
                <a:moveTo>
                  <a:pt x="0" y="0"/>
                </a:moveTo>
                <a:lnTo>
                  <a:pt x="12017992" y="0"/>
                </a:lnTo>
                <a:lnTo>
                  <a:pt x="12017992" y="1852774"/>
                </a:lnTo>
                <a:lnTo>
                  <a:pt x="0" y="1852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2" name="TextBox 42"/>
          <p:cNvSpPr txBox="1"/>
          <p:nvPr/>
        </p:nvSpPr>
        <p:spPr>
          <a:xfrm>
            <a:off x="577477" y="12730214"/>
            <a:ext cx="9906613" cy="5386090"/>
          </a:xfrm>
          <a:prstGeom prst="rect">
            <a:avLst/>
          </a:prstGeom>
        </p:spPr>
        <p:txBody>
          <a:bodyPr lIns="0" tIns="0" rIns="0" bIns="0" rtlCol="0" anchor="t">
            <a:spAutoFit/>
          </a:bodyPr>
          <a:lstStyle/>
          <a:p>
            <a:pPr marL="342900" indent="-342900" algn="just">
              <a:lnSpc>
                <a:spcPts val="2998"/>
              </a:lnSpc>
              <a:buFont typeface="Arial" panose="020B0604020202020204" pitchFamily="34" charset="0"/>
              <a:buChar char="•"/>
            </a:pPr>
            <a:r>
              <a:rPr lang="en-US" sz="2498" dirty="0">
                <a:solidFill>
                  <a:srgbClr val="000000"/>
                </a:solidFill>
                <a:latin typeface="Bookmania"/>
                <a:ea typeface="Bookmania"/>
                <a:cs typeface="Bookmania"/>
                <a:sym typeface="Bookmania"/>
              </a:rPr>
              <a:t>To design a delivery robot that navigates and operates autonomously in a warehouse layout.</a:t>
            </a:r>
          </a:p>
          <a:p>
            <a:pPr marL="342900" indent="-342900" algn="just">
              <a:lnSpc>
                <a:spcPts val="2998"/>
              </a:lnSpc>
              <a:buFont typeface="Arial" panose="020B0604020202020204" pitchFamily="34" charset="0"/>
              <a:buChar char="•"/>
            </a:pPr>
            <a:r>
              <a:rPr lang="en-US" sz="2498" dirty="0">
                <a:solidFill>
                  <a:srgbClr val="000000"/>
                </a:solidFill>
                <a:latin typeface="Bookmania"/>
                <a:ea typeface="Bookmania"/>
                <a:cs typeface="Bookmania"/>
                <a:sym typeface="Bookmania"/>
              </a:rPr>
              <a:t>To implement real-time object detection and classification using server-based vision models.</a:t>
            </a:r>
          </a:p>
          <a:p>
            <a:pPr marL="342900" indent="-342900" algn="just">
              <a:lnSpc>
                <a:spcPts val="2998"/>
              </a:lnSpc>
              <a:buFont typeface="Arial" panose="020B0604020202020204" pitchFamily="34" charset="0"/>
              <a:buChar char="•"/>
            </a:pPr>
            <a:r>
              <a:rPr lang="en-US" sz="2498" dirty="0">
                <a:solidFill>
                  <a:srgbClr val="000000"/>
                </a:solidFill>
                <a:latin typeface="Bookmania"/>
                <a:ea typeface="Bookmania"/>
                <a:cs typeface="Bookmania"/>
                <a:sym typeface="Bookmania"/>
              </a:rPr>
              <a:t>To automate pick-and-place operations using a robotic arm.</a:t>
            </a:r>
          </a:p>
          <a:p>
            <a:pPr marL="342900" indent="-342900" algn="just">
              <a:lnSpc>
                <a:spcPts val="2998"/>
              </a:lnSpc>
              <a:buFont typeface="Arial" panose="020B0604020202020204" pitchFamily="34" charset="0"/>
              <a:buChar char="•"/>
            </a:pPr>
            <a:r>
              <a:rPr lang="en-US" sz="2498" dirty="0">
                <a:solidFill>
                  <a:srgbClr val="000000"/>
                </a:solidFill>
                <a:latin typeface="Bookmania"/>
                <a:ea typeface="Bookmania"/>
                <a:cs typeface="Bookmania"/>
                <a:sym typeface="Bookmania"/>
              </a:rPr>
              <a:t>To enable cloud synchronization and remote access via a web-based dashboard and ensure robustness, modularity, and energy efficiency in real-time conditions.</a:t>
            </a:r>
          </a:p>
          <a:p>
            <a:pPr algn="just">
              <a:lnSpc>
                <a:spcPts val="2998"/>
              </a:lnSpc>
            </a:pPr>
            <a:endParaRPr lang="en-US" sz="2498" dirty="0">
              <a:solidFill>
                <a:srgbClr val="000000"/>
              </a:solidFill>
              <a:latin typeface="Bookmania"/>
              <a:ea typeface="Bookmania"/>
              <a:cs typeface="Bookmania"/>
              <a:sym typeface="Bookmania"/>
            </a:endParaRPr>
          </a:p>
          <a:p>
            <a:pPr algn="just">
              <a:lnSpc>
                <a:spcPts val="2998"/>
              </a:lnSpc>
            </a:pPr>
            <a:endParaRPr lang="en-US" sz="2498" dirty="0">
              <a:solidFill>
                <a:srgbClr val="000000"/>
              </a:solidFill>
              <a:latin typeface="Bookmania"/>
              <a:ea typeface="Bookmania"/>
              <a:cs typeface="Bookmania"/>
              <a:sym typeface="Bookmania"/>
            </a:endParaRPr>
          </a:p>
          <a:p>
            <a:pPr algn="just">
              <a:lnSpc>
                <a:spcPts val="2998"/>
              </a:lnSpc>
            </a:pPr>
            <a:endParaRPr lang="en-US" sz="2498" dirty="0">
              <a:solidFill>
                <a:srgbClr val="000000"/>
              </a:solidFill>
              <a:latin typeface="Bookmania"/>
              <a:ea typeface="Bookmania"/>
              <a:cs typeface="Bookmania"/>
              <a:sym typeface="Bookmania"/>
            </a:endParaRPr>
          </a:p>
          <a:p>
            <a:pPr algn="just">
              <a:lnSpc>
                <a:spcPts val="2998"/>
              </a:lnSpc>
            </a:pPr>
            <a:endParaRPr lang="en-US" sz="2498" dirty="0">
              <a:solidFill>
                <a:srgbClr val="000000"/>
              </a:solidFill>
              <a:latin typeface="Bookmania"/>
              <a:ea typeface="Bookmania"/>
              <a:cs typeface="Bookmania"/>
              <a:sym typeface="Bookmania"/>
            </a:endParaRPr>
          </a:p>
          <a:p>
            <a:pPr algn="just">
              <a:lnSpc>
                <a:spcPts val="2998"/>
              </a:lnSpc>
            </a:pPr>
            <a:endParaRPr lang="en-US" sz="2498" dirty="0">
              <a:solidFill>
                <a:srgbClr val="000000"/>
              </a:solidFill>
              <a:latin typeface="Bookmania"/>
              <a:ea typeface="Bookmania"/>
              <a:cs typeface="Bookmania"/>
              <a:sym typeface="Bookmania"/>
            </a:endParaRPr>
          </a:p>
          <a:p>
            <a:pPr algn="just">
              <a:lnSpc>
                <a:spcPts val="2998"/>
              </a:lnSpc>
            </a:pPr>
            <a:endParaRPr lang="en-US" sz="2498" dirty="0">
              <a:solidFill>
                <a:srgbClr val="000000"/>
              </a:solidFill>
              <a:latin typeface="Bookmania"/>
              <a:ea typeface="Bookmania"/>
              <a:cs typeface="Bookmania"/>
              <a:sym typeface="Bookmania"/>
            </a:endParaRPr>
          </a:p>
        </p:txBody>
      </p:sp>
      <p:sp>
        <p:nvSpPr>
          <p:cNvPr id="43" name="TextBox 43"/>
          <p:cNvSpPr txBox="1"/>
          <p:nvPr/>
        </p:nvSpPr>
        <p:spPr>
          <a:xfrm>
            <a:off x="11284359" y="9056823"/>
            <a:ext cx="9488921" cy="5208029"/>
          </a:xfrm>
          <a:prstGeom prst="rect">
            <a:avLst/>
          </a:prstGeom>
        </p:spPr>
        <p:txBody>
          <a:bodyPr lIns="0" tIns="0" rIns="0" bIns="0" rtlCol="0" anchor="t">
            <a:spAutoFit/>
          </a:bodyPr>
          <a:lstStyle/>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p:txBody>
      </p:sp>
      <p:sp>
        <p:nvSpPr>
          <p:cNvPr id="44" name="TextBox 44"/>
          <p:cNvSpPr txBox="1"/>
          <p:nvPr/>
        </p:nvSpPr>
        <p:spPr>
          <a:xfrm>
            <a:off x="18004099" y="86132"/>
            <a:ext cx="3121938" cy="428625"/>
          </a:xfrm>
          <a:prstGeom prst="rect">
            <a:avLst/>
          </a:prstGeom>
        </p:spPr>
        <p:txBody>
          <a:bodyPr lIns="0" tIns="0" rIns="0" bIns="0" rtlCol="0" anchor="t">
            <a:spAutoFit/>
          </a:bodyPr>
          <a:lstStyle/>
          <a:p>
            <a:pPr algn="l">
              <a:lnSpc>
                <a:spcPts val="3320"/>
              </a:lnSpc>
            </a:pPr>
            <a:r>
              <a:rPr lang="en-US" sz="2767" i="1">
                <a:solidFill>
                  <a:srgbClr val="422C75"/>
                </a:solidFill>
                <a:latin typeface="Playfair Display Italics"/>
                <a:ea typeface="Playfair Display Italics"/>
                <a:cs typeface="Playfair Display Italics"/>
                <a:sym typeface="Playfair Display Italics"/>
              </a:rPr>
              <a:t>Go, change the world</a:t>
            </a:r>
          </a:p>
        </p:txBody>
      </p:sp>
      <p:sp>
        <p:nvSpPr>
          <p:cNvPr id="45" name="TextBox 45"/>
          <p:cNvSpPr txBox="1"/>
          <p:nvPr/>
        </p:nvSpPr>
        <p:spPr>
          <a:xfrm>
            <a:off x="628405" y="8820461"/>
            <a:ext cx="9832719" cy="2791149"/>
          </a:xfrm>
          <a:prstGeom prst="rect">
            <a:avLst/>
          </a:prstGeom>
        </p:spPr>
        <p:txBody>
          <a:bodyPr lIns="0" tIns="0" rIns="0" bIns="0" rtlCol="0" anchor="t">
            <a:spAutoFit/>
          </a:bodyPr>
          <a:lstStyle/>
          <a:p>
            <a:pPr algn="just">
              <a:lnSpc>
                <a:spcPts val="3054"/>
              </a:lnSpc>
            </a:pPr>
            <a:r>
              <a:rPr lang="en-US" sz="2800" dirty="0"/>
              <a:t>Manual material handling in warehouses is often inefficient, error-prone, and labor-intensive. The increasing demands of e-commerce logistics call for scalable automation solutions that can reduce operational delays, misplacements, and reliance on human supervision. This project addresses these issues by deploying an autonomous robotic platform for precise, real-time warehouse item transport and inventory interaction.</a:t>
            </a:r>
            <a:endParaRPr lang="en-US" sz="2545" dirty="0">
              <a:solidFill>
                <a:srgbClr val="000000"/>
              </a:solidFill>
              <a:latin typeface="Bookmania"/>
              <a:ea typeface="Bookmania"/>
              <a:cs typeface="Bookmania"/>
              <a:sym typeface="Bookmania"/>
            </a:endParaRPr>
          </a:p>
        </p:txBody>
      </p:sp>
      <p:sp>
        <p:nvSpPr>
          <p:cNvPr id="46" name="TextBox 46"/>
          <p:cNvSpPr txBox="1"/>
          <p:nvPr/>
        </p:nvSpPr>
        <p:spPr>
          <a:xfrm>
            <a:off x="4446399" y="875227"/>
            <a:ext cx="12977262" cy="1423467"/>
          </a:xfrm>
          <a:prstGeom prst="rect">
            <a:avLst/>
          </a:prstGeom>
        </p:spPr>
        <p:txBody>
          <a:bodyPr wrap="square" lIns="0" tIns="0" rIns="0" bIns="0" rtlCol="0" anchor="t">
            <a:spAutoFit/>
          </a:bodyPr>
          <a:lstStyle/>
          <a:p>
            <a:pPr algn="ctr">
              <a:lnSpc>
                <a:spcPts val="3683"/>
              </a:lnSpc>
            </a:pPr>
            <a:r>
              <a:rPr lang="en-US" sz="3069" b="1" dirty="0">
                <a:solidFill>
                  <a:srgbClr val="C00000"/>
                </a:solidFill>
                <a:latin typeface="Bookmania Bold"/>
                <a:ea typeface="Bookmania Bold"/>
                <a:cs typeface="Bookmania Bold"/>
                <a:sym typeface="Bookmania Bold"/>
              </a:rPr>
              <a:t>Internet of Things (IOT) Powered Automated Delivery Vehicle with Robotic Arm for Smart Warehousing</a:t>
            </a:r>
          </a:p>
          <a:p>
            <a:pPr algn="ctr">
              <a:lnSpc>
                <a:spcPts val="3683"/>
              </a:lnSpc>
              <a:spcBef>
                <a:spcPct val="0"/>
              </a:spcBef>
            </a:pPr>
            <a:r>
              <a:rPr lang="en-US" sz="3069" b="1" dirty="0">
                <a:solidFill>
                  <a:srgbClr val="FFEA31"/>
                </a:solidFill>
                <a:latin typeface="Bookmania Bold"/>
                <a:ea typeface="Bookmania Bold"/>
                <a:cs typeface="Bookmania Bold"/>
                <a:sym typeface="Bookmania Bold"/>
              </a:rPr>
              <a:t> </a:t>
            </a:r>
          </a:p>
        </p:txBody>
      </p:sp>
      <p:sp>
        <p:nvSpPr>
          <p:cNvPr id="47" name="TextBox 47"/>
          <p:cNvSpPr txBox="1"/>
          <p:nvPr/>
        </p:nvSpPr>
        <p:spPr>
          <a:xfrm>
            <a:off x="6276415" y="299912"/>
            <a:ext cx="10430434" cy="500137"/>
          </a:xfrm>
          <a:prstGeom prst="rect">
            <a:avLst/>
          </a:prstGeom>
        </p:spPr>
        <p:txBody>
          <a:bodyPr wrap="square" lIns="0" tIns="0" rIns="0" bIns="0" rtlCol="0" anchor="t">
            <a:spAutoFit/>
          </a:bodyPr>
          <a:lstStyle/>
          <a:p>
            <a:pPr algn="ctr">
              <a:lnSpc>
                <a:spcPts val="3894"/>
              </a:lnSpc>
              <a:spcBef>
                <a:spcPct val="0"/>
              </a:spcBef>
            </a:pPr>
            <a:r>
              <a:rPr lang="en-US" sz="3245" b="1" dirty="0">
                <a:solidFill>
                  <a:srgbClr val="000000"/>
                </a:solidFill>
                <a:latin typeface="Bookmania Bold"/>
                <a:ea typeface="Bookmania Bold"/>
                <a:cs typeface="Bookmania Bold"/>
                <a:sym typeface="Bookmania Bold"/>
              </a:rPr>
              <a:t>VI SEMESTER INTERDISCIPLINARY PROJECT</a:t>
            </a:r>
          </a:p>
        </p:txBody>
      </p:sp>
      <p:sp>
        <p:nvSpPr>
          <p:cNvPr id="48" name="TextBox 48"/>
          <p:cNvSpPr txBox="1"/>
          <p:nvPr/>
        </p:nvSpPr>
        <p:spPr>
          <a:xfrm>
            <a:off x="1695450" y="1833437"/>
            <a:ext cx="15985333" cy="425116"/>
          </a:xfrm>
          <a:prstGeom prst="rect">
            <a:avLst/>
          </a:prstGeom>
        </p:spPr>
        <p:txBody>
          <a:bodyPr wrap="square" lIns="0" tIns="0" rIns="0" bIns="0" rtlCol="0" anchor="t">
            <a:spAutoFit/>
          </a:bodyPr>
          <a:lstStyle/>
          <a:p>
            <a:pPr algn="ctr">
              <a:lnSpc>
                <a:spcPts val="3683"/>
              </a:lnSpc>
              <a:spcBef>
                <a:spcPct val="0"/>
              </a:spcBef>
            </a:pPr>
            <a:r>
              <a:rPr lang="en-US" dirty="0">
                <a:latin typeface="Bookmania"/>
                <a:ea typeface="Bookmania"/>
                <a:cs typeface="Bookmania"/>
                <a:sym typeface="Bookmania"/>
              </a:rPr>
              <a:t>Asish </a:t>
            </a:r>
            <a:r>
              <a:rPr lang="en-US" dirty="0" err="1">
                <a:latin typeface="Bookmania"/>
                <a:ea typeface="Bookmania"/>
                <a:cs typeface="Bookmania"/>
                <a:sym typeface="Bookmania"/>
              </a:rPr>
              <a:t>Pavanram</a:t>
            </a:r>
            <a:r>
              <a:rPr lang="en-US" dirty="0">
                <a:latin typeface="Bookmania"/>
                <a:ea typeface="Bookmania"/>
                <a:cs typeface="Bookmania"/>
                <a:sym typeface="Bookmania"/>
              </a:rPr>
              <a:t> Gandrothu | Raghuveer Narayanan Rajesh | Pranav Darshan | Namith </a:t>
            </a:r>
            <a:r>
              <a:rPr lang="en-US" dirty="0" err="1">
                <a:latin typeface="Bookmania"/>
                <a:ea typeface="Bookmania"/>
                <a:cs typeface="Bookmania"/>
                <a:sym typeface="Bookmania"/>
              </a:rPr>
              <a:t>Shivananada</a:t>
            </a:r>
            <a:r>
              <a:rPr lang="en-US" dirty="0">
                <a:latin typeface="Bookmania"/>
                <a:ea typeface="Bookmania"/>
                <a:cs typeface="Bookmania"/>
                <a:sym typeface="Bookmania"/>
              </a:rPr>
              <a:t> Gowda | Amish Srivastava | Ashwin </a:t>
            </a:r>
            <a:r>
              <a:rPr lang="en-US" dirty="0" err="1">
                <a:latin typeface="Bookmania"/>
                <a:ea typeface="Bookmania"/>
                <a:cs typeface="Bookmania"/>
                <a:sym typeface="Bookmania"/>
              </a:rPr>
              <a:t>Kadloor</a:t>
            </a:r>
            <a:endParaRPr lang="en-US" dirty="0">
              <a:latin typeface="Bookmania"/>
              <a:ea typeface="Bookmania"/>
              <a:cs typeface="Bookmania"/>
              <a:sym typeface="Bookmania"/>
            </a:endParaRPr>
          </a:p>
        </p:txBody>
      </p:sp>
      <p:sp>
        <p:nvSpPr>
          <p:cNvPr id="49" name="TextBox 49"/>
          <p:cNvSpPr txBox="1"/>
          <p:nvPr/>
        </p:nvSpPr>
        <p:spPr>
          <a:xfrm>
            <a:off x="5733743" y="2413283"/>
            <a:ext cx="9906613" cy="396262"/>
          </a:xfrm>
          <a:prstGeom prst="rect">
            <a:avLst/>
          </a:prstGeom>
        </p:spPr>
        <p:txBody>
          <a:bodyPr wrap="square" lIns="0" tIns="0" rIns="0" bIns="0" rtlCol="0" anchor="t">
            <a:spAutoFit/>
          </a:bodyPr>
          <a:lstStyle/>
          <a:p>
            <a:pPr algn="ctr">
              <a:lnSpc>
                <a:spcPts val="3444"/>
              </a:lnSpc>
              <a:spcBef>
                <a:spcPct val="0"/>
              </a:spcBef>
            </a:pPr>
            <a:r>
              <a:rPr lang="en-US" dirty="0">
                <a:solidFill>
                  <a:srgbClr val="000000"/>
                </a:solidFill>
                <a:latin typeface="Bookmania"/>
                <a:ea typeface="Bookmania"/>
                <a:cs typeface="Bookmania"/>
                <a:sym typeface="Bookmania"/>
              </a:rPr>
              <a:t>1RV22ET009 | 1RV22CS154 | 1RV22CS143 | 1RV22EC099 | 1RV22ME018 | 1RV22ME032</a:t>
            </a:r>
          </a:p>
        </p:txBody>
      </p:sp>
      <p:sp>
        <p:nvSpPr>
          <p:cNvPr id="50" name="TextBox 50"/>
          <p:cNvSpPr txBox="1"/>
          <p:nvPr/>
        </p:nvSpPr>
        <p:spPr>
          <a:xfrm>
            <a:off x="4753755" y="3603325"/>
            <a:ext cx="1522660"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Abstract</a:t>
            </a:r>
          </a:p>
        </p:txBody>
      </p:sp>
      <p:sp>
        <p:nvSpPr>
          <p:cNvPr id="51" name="TextBox 51"/>
          <p:cNvSpPr txBox="1"/>
          <p:nvPr/>
        </p:nvSpPr>
        <p:spPr>
          <a:xfrm>
            <a:off x="3839178" y="7974498"/>
            <a:ext cx="3266472"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Problem Statement</a:t>
            </a:r>
          </a:p>
        </p:txBody>
      </p:sp>
      <p:sp>
        <p:nvSpPr>
          <p:cNvPr id="52" name="TextBox 52"/>
          <p:cNvSpPr txBox="1"/>
          <p:nvPr/>
        </p:nvSpPr>
        <p:spPr>
          <a:xfrm>
            <a:off x="4532060" y="11952423"/>
            <a:ext cx="1760161"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Objectives</a:t>
            </a:r>
          </a:p>
        </p:txBody>
      </p:sp>
      <p:sp>
        <p:nvSpPr>
          <p:cNvPr id="53" name="TextBox 53"/>
          <p:cNvSpPr txBox="1"/>
          <p:nvPr/>
        </p:nvSpPr>
        <p:spPr>
          <a:xfrm>
            <a:off x="4339952" y="16168474"/>
            <a:ext cx="2069715"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Methodology</a:t>
            </a:r>
          </a:p>
        </p:txBody>
      </p:sp>
      <p:sp>
        <p:nvSpPr>
          <p:cNvPr id="54" name="TextBox 54"/>
          <p:cNvSpPr txBox="1"/>
          <p:nvPr/>
        </p:nvSpPr>
        <p:spPr>
          <a:xfrm>
            <a:off x="13791507" y="3447626"/>
            <a:ext cx="4591743" cy="795089"/>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Experimentation/Hardware/simulation /Software model</a:t>
            </a:r>
          </a:p>
        </p:txBody>
      </p:sp>
      <p:sp>
        <p:nvSpPr>
          <p:cNvPr id="55" name="TextBox 55"/>
          <p:cNvSpPr txBox="1"/>
          <p:nvPr/>
        </p:nvSpPr>
        <p:spPr>
          <a:xfrm>
            <a:off x="15465176" y="7925111"/>
            <a:ext cx="1241673"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Results</a:t>
            </a:r>
          </a:p>
        </p:txBody>
      </p:sp>
      <p:sp>
        <p:nvSpPr>
          <p:cNvPr id="56" name="TextBox 56"/>
          <p:cNvSpPr txBox="1"/>
          <p:nvPr/>
        </p:nvSpPr>
        <p:spPr>
          <a:xfrm>
            <a:off x="11447662" y="17124896"/>
            <a:ext cx="9488921" cy="5951822"/>
          </a:xfrm>
          <a:prstGeom prst="rect">
            <a:avLst/>
          </a:prstGeom>
        </p:spPr>
        <p:txBody>
          <a:bodyPr lIns="0" tIns="0" rIns="0" bIns="0" rtlCol="0" anchor="t">
            <a:spAutoFit/>
          </a:bodyPr>
          <a:lstStyle/>
          <a:p>
            <a:pPr marL="342900" indent="-342900" algn="just">
              <a:lnSpc>
                <a:spcPts val="2947"/>
              </a:lnSpc>
              <a:buFont typeface="Arial" panose="020B0604020202020204" pitchFamily="34" charset="0"/>
              <a:buChar char="•"/>
            </a:pPr>
            <a:r>
              <a:rPr lang="en-US" sz="2456" dirty="0">
                <a:solidFill>
                  <a:srgbClr val="000000"/>
                </a:solidFill>
                <a:latin typeface="Bookmania"/>
                <a:ea typeface="Bookmania"/>
                <a:cs typeface="Bookmania"/>
                <a:sym typeface="Bookmania"/>
              </a:rPr>
              <a:t>Successfully designed and tested a working delivery robot prototype.</a:t>
            </a:r>
          </a:p>
          <a:p>
            <a:pPr marL="342900" indent="-342900" algn="just">
              <a:lnSpc>
                <a:spcPts val="2947"/>
              </a:lnSpc>
              <a:buFont typeface="Arial" panose="020B0604020202020204" pitchFamily="34" charset="0"/>
              <a:buChar char="•"/>
            </a:pPr>
            <a:r>
              <a:rPr lang="en-US" sz="2456" dirty="0">
                <a:solidFill>
                  <a:srgbClr val="000000"/>
                </a:solidFill>
                <a:latin typeface="Bookmania"/>
                <a:ea typeface="Bookmania"/>
                <a:cs typeface="Bookmania"/>
                <a:sym typeface="Bookmania"/>
              </a:rPr>
              <a:t>Enabled real-time object detection and item pickup autonomously.</a:t>
            </a:r>
          </a:p>
          <a:p>
            <a:pPr marL="342900" indent="-342900" algn="just">
              <a:lnSpc>
                <a:spcPts val="2947"/>
              </a:lnSpc>
              <a:buFont typeface="Arial" panose="020B0604020202020204" pitchFamily="34" charset="0"/>
              <a:buChar char="•"/>
            </a:pPr>
            <a:r>
              <a:rPr lang="en-US" sz="2456" dirty="0">
                <a:solidFill>
                  <a:srgbClr val="000000"/>
                </a:solidFill>
                <a:latin typeface="Bookmania"/>
                <a:ea typeface="Bookmania"/>
                <a:cs typeface="Bookmania"/>
                <a:sym typeface="Bookmania"/>
              </a:rPr>
              <a:t>Integrated cloud dashboard with frontend UI for user access.</a:t>
            </a:r>
          </a:p>
          <a:p>
            <a:pPr marL="342900" indent="-342900" algn="just">
              <a:lnSpc>
                <a:spcPts val="2947"/>
              </a:lnSpc>
              <a:buFont typeface="Arial" panose="020B0604020202020204" pitchFamily="34" charset="0"/>
              <a:buChar char="•"/>
            </a:pPr>
            <a:r>
              <a:rPr lang="en-US" sz="2456" dirty="0">
                <a:solidFill>
                  <a:srgbClr val="000000"/>
                </a:solidFill>
                <a:latin typeface="Bookmania"/>
                <a:ea typeface="Bookmania"/>
                <a:cs typeface="Bookmania"/>
                <a:sym typeface="Bookmania"/>
              </a:rPr>
              <a:t>Achieved low-latency, high-accuracy operation in test warehouse setup.</a:t>
            </a:r>
          </a:p>
          <a:p>
            <a:pPr marL="342900" indent="-342900" algn="just">
              <a:lnSpc>
                <a:spcPts val="2947"/>
              </a:lnSpc>
              <a:buFont typeface="Arial" panose="020B0604020202020204" pitchFamily="34" charset="0"/>
              <a:buChar char="•"/>
            </a:pPr>
            <a:r>
              <a:rPr lang="en-US" sz="2456" dirty="0">
                <a:solidFill>
                  <a:srgbClr val="000000"/>
                </a:solidFill>
                <a:latin typeface="Bookmania"/>
                <a:ea typeface="Bookmania"/>
                <a:cs typeface="Bookmania"/>
                <a:sym typeface="Bookmania"/>
              </a:rPr>
              <a:t>Demonstrated a scalable and affordable Industry 4.0 solution.</a:t>
            </a: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p:txBody>
      </p:sp>
      <p:sp>
        <p:nvSpPr>
          <p:cNvPr id="57" name="TextBox 57"/>
          <p:cNvSpPr txBox="1"/>
          <p:nvPr/>
        </p:nvSpPr>
        <p:spPr>
          <a:xfrm>
            <a:off x="15152757" y="16376262"/>
            <a:ext cx="1439704" cy="397545"/>
          </a:xfrm>
          <a:prstGeom prst="rect">
            <a:avLst/>
          </a:prstGeom>
        </p:spPr>
        <p:txBody>
          <a:bodyPr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Outcome</a:t>
            </a:r>
          </a:p>
        </p:txBody>
      </p:sp>
      <p:sp>
        <p:nvSpPr>
          <p:cNvPr id="58" name="TextBox 58"/>
          <p:cNvSpPr txBox="1"/>
          <p:nvPr/>
        </p:nvSpPr>
        <p:spPr>
          <a:xfrm>
            <a:off x="14902250" y="20689324"/>
            <a:ext cx="1804599"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References</a:t>
            </a:r>
          </a:p>
        </p:txBody>
      </p:sp>
      <p:sp>
        <p:nvSpPr>
          <p:cNvPr id="59" name="TextBox 59"/>
          <p:cNvSpPr txBox="1"/>
          <p:nvPr/>
        </p:nvSpPr>
        <p:spPr>
          <a:xfrm>
            <a:off x="549673" y="4585360"/>
            <a:ext cx="9832719" cy="3188693"/>
          </a:xfrm>
          <a:prstGeom prst="rect">
            <a:avLst/>
          </a:prstGeom>
        </p:spPr>
        <p:txBody>
          <a:bodyPr lIns="0" tIns="0" rIns="0" bIns="0" rtlCol="0" anchor="t">
            <a:spAutoFit/>
          </a:bodyPr>
          <a:lstStyle/>
          <a:p>
            <a:pPr algn="just">
              <a:lnSpc>
                <a:spcPts val="3054"/>
              </a:lnSpc>
            </a:pPr>
            <a:r>
              <a:rPr lang="en-US" sz="2800" dirty="0"/>
              <a:t>This project presents a cloud-connected autonomous delivery vehicle designed for smart warehouse logistics. Equipped with a three-degrees-of-freedom robotic arm and an onboard vision system, the vehicle performs autonomous pick-and-place tasks. A cloud-integrated IoT dashboard and web interface enable real-time object classification, navigation, and task monitoring. The system demonstrates intelligent automation aligned with Industry 4.0 principles.</a:t>
            </a:r>
            <a:endParaRPr lang="en-US" sz="2545" dirty="0">
              <a:solidFill>
                <a:srgbClr val="000000"/>
              </a:solidFill>
              <a:latin typeface="Bookmania"/>
              <a:ea typeface="Bookmania"/>
              <a:cs typeface="Bookmania"/>
              <a:sym typeface="Bookmania"/>
            </a:endParaRPr>
          </a:p>
        </p:txBody>
      </p:sp>
      <p:sp>
        <p:nvSpPr>
          <p:cNvPr id="60" name="TextBox 60"/>
          <p:cNvSpPr txBox="1"/>
          <p:nvPr/>
        </p:nvSpPr>
        <p:spPr>
          <a:xfrm>
            <a:off x="10935030" y="4573113"/>
            <a:ext cx="9832719" cy="2385268"/>
          </a:xfrm>
          <a:prstGeom prst="rect">
            <a:avLst/>
          </a:prstGeom>
        </p:spPr>
        <p:txBody>
          <a:bodyPr lIns="0" tIns="0" rIns="0" bIns="0" rtlCol="0" anchor="t">
            <a:spAutoFit/>
          </a:bodyPr>
          <a:lstStyle/>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p:txBody>
      </p:sp>
      <p:sp>
        <p:nvSpPr>
          <p:cNvPr id="61" name="TextBox 61"/>
          <p:cNvSpPr txBox="1"/>
          <p:nvPr/>
        </p:nvSpPr>
        <p:spPr>
          <a:xfrm>
            <a:off x="13963650" y="26636787"/>
            <a:ext cx="6630100" cy="1479572"/>
          </a:xfrm>
          <a:prstGeom prst="rect">
            <a:avLst/>
          </a:prstGeom>
        </p:spPr>
        <p:txBody>
          <a:bodyPr wrap="square" lIns="0" tIns="0" rIns="0" bIns="0" rtlCol="0" anchor="t">
            <a:spAutoFit/>
          </a:bodyPr>
          <a:lstStyle/>
          <a:p>
            <a:pPr algn="ctr">
              <a:lnSpc>
                <a:spcPts val="3774"/>
              </a:lnSpc>
            </a:pPr>
            <a:r>
              <a:rPr lang="en-US" sz="2400" dirty="0">
                <a:solidFill>
                  <a:srgbClr val="000000"/>
                </a:solidFill>
                <a:latin typeface="Times New Roman"/>
                <a:ea typeface="Times New Roman"/>
                <a:cs typeface="Times New Roman"/>
                <a:sym typeface="Times New Roman"/>
              </a:rPr>
              <a:t>Signature</a:t>
            </a:r>
          </a:p>
          <a:p>
            <a:pPr algn="ctr">
              <a:lnSpc>
                <a:spcPts val="4134"/>
              </a:lnSpc>
            </a:pPr>
            <a:r>
              <a:rPr lang="en-US" sz="2400" b="1" dirty="0">
                <a:solidFill>
                  <a:srgbClr val="000000"/>
                </a:solidFill>
                <a:latin typeface="Times New Roman Bold"/>
                <a:ea typeface="Times New Roman Bold"/>
                <a:cs typeface="Times New Roman Bold"/>
                <a:sym typeface="Times New Roman Bold"/>
              </a:rPr>
              <a:t>Guide Name: </a:t>
            </a:r>
            <a:r>
              <a:rPr lang="en-IN" sz="2400" dirty="0"/>
              <a:t>Dr. </a:t>
            </a:r>
            <a:r>
              <a:rPr lang="en-IN" sz="2400" dirty="0" err="1"/>
              <a:t>Nanjundaradhya</a:t>
            </a:r>
            <a:r>
              <a:rPr lang="en-IN" sz="2400" dirty="0"/>
              <a:t> N V</a:t>
            </a:r>
          </a:p>
          <a:p>
            <a:pPr algn="ctr">
              <a:lnSpc>
                <a:spcPts val="4134"/>
              </a:lnSpc>
            </a:pPr>
            <a:r>
              <a:rPr lang="en-US" sz="2400" b="1" dirty="0">
                <a:solidFill>
                  <a:srgbClr val="000000"/>
                </a:solidFill>
                <a:latin typeface="Times New Roman Bold"/>
                <a:ea typeface="Times New Roman Bold"/>
                <a:cs typeface="Times New Roman Bold"/>
                <a:sym typeface="Times New Roman Bold"/>
              </a:rPr>
              <a:t>(Professor, Dept. of Mechanical Engineering)</a:t>
            </a:r>
          </a:p>
        </p:txBody>
      </p:sp>
      <p:sp>
        <p:nvSpPr>
          <p:cNvPr id="62" name="Rectangle 61">
            <a:extLst>
              <a:ext uri="{FF2B5EF4-FFF2-40B4-BE49-F238E27FC236}">
                <a16:creationId xmlns:a16="http://schemas.microsoft.com/office/drawing/2014/main" id="{3A99709A-276A-50B9-1BD4-56BDB43CA644}"/>
              </a:ext>
            </a:extLst>
          </p:cNvPr>
          <p:cNvSpPr/>
          <p:nvPr/>
        </p:nvSpPr>
        <p:spPr>
          <a:xfrm>
            <a:off x="18383250" y="876154"/>
            <a:ext cx="2335735" cy="18543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2800" b="1" dirty="0"/>
              <a:t>QR CODE- </a:t>
            </a:r>
            <a:r>
              <a:rPr lang="en-IN" sz="2800" dirty="0"/>
              <a:t>includes ppt and working model video </a:t>
            </a:r>
          </a:p>
        </p:txBody>
      </p:sp>
      <p:pic>
        <p:nvPicPr>
          <p:cNvPr id="66" name="Picture 65">
            <a:extLst>
              <a:ext uri="{FF2B5EF4-FFF2-40B4-BE49-F238E27FC236}">
                <a16:creationId xmlns:a16="http://schemas.microsoft.com/office/drawing/2014/main" id="{4E201560-E715-31B1-C313-730E2DDF1C26}"/>
              </a:ext>
            </a:extLst>
          </p:cNvPr>
          <p:cNvPicPr>
            <a:picLocks noChangeAspect="1"/>
          </p:cNvPicPr>
          <p:nvPr/>
        </p:nvPicPr>
        <p:blipFill>
          <a:blip r:embed="rId7"/>
          <a:stretch>
            <a:fillRect/>
          </a:stretch>
        </p:blipFill>
        <p:spPr>
          <a:xfrm>
            <a:off x="13800185" y="4393077"/>
            <a:ext cx="4172164" cy="3149762"/>
          </a:xfrm>
          <a:prstGeom prst="rect">
            <a:avLst/>
          </a:prstGeom>
        </p:spPr>
      </p:pic>
      <p:pic>
        <p:nvPicPr>
          <p:cNvPr id="68" name="Picture 67">
            <a:extLst>
              <a:ext uri="{FF2B5EF4-FFF2-40B4-BE49-F238E27FC236}">
                <a16:creationId xmlns:a16="http://schemas.microsoft.com/office/drawing/2014/main" id="{6C4451FA-39FC-6360-0DEE-753C22B17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4066" y="8605727"/>
            <a:ext cx="3952268" cy="7534733"/>
          </a:xfrm>
          <a:prstGeom prst="rect">
            <a:avLst/>
          </a:prstGeom>
        </p:spPr>
      </p:pic>
      <p:pic>
        <p:nvPicPr>
          <p:cNvPr id="1028" name="Picture 4">
            <a:extLst>
              <a:ext uri="{FF2B5EF4-FFF2-40B4-BE49-F238E27FC236}">
                <a16:creationId xmlns:a16="http://schemas.microsoft.com/office/drawing/2014/main" id="{21CEB6DF-C12E-617F-5D0B-34C0D0414B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1125" y="16724029"/>
            <a:ext cx="7653686" cy="11480530"/>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45">
            <a:extLst>
              <a:ext uri="{FF2B5EF4-FFF2-40B4-BE49-F238E27FC236}">
                <a16:creationId xmlns:a16="http://schemas.microsoft.com/office/drawing/2014/main" id="{9D75ED7A-8BDE-F25D-C4DE-B1BD3AAC1DE2}"/>
              </a:ext>
            </a:extLst>
          </p:cNvPr>
          <p:cNvSpPr txBox="1"/>
          <p:nvPr/>
        </p:nvSpPr>
        <p:spPr>
          <a:xfrm>
            <a:off x="16078900" y="9636451"/>
            <a:ext cx="4325783" cy="4778872"/>
          </a:xfrm>
          <a:prstGeom prst="rect">
            <a:avLst/>
          </a:prstGeom>
        </p:spPr>
        <p:txBody>
          <a:bodyPr wrap="square" lIns="0" tIns="0" rIns="0" bIns="0" rtlCol="0" anchor="t">
            <a:spAutoFit/>
          </a:bodyPr>
          <a:lstStyle/>
          <a:p>
            <a:pPr algn="just">
              <a:lnSpc>
                <a:spcPts val="3054"/>
              </a:lnSpc>
            </a:pPr>
            <a:r>
              <a:rPr lang="en-US" sz="2800" dirty="0"/>
              <a:t>The product scanner module accurately identified an LED Desk Lamp with 91% confidence, retrieving detailed attributes such as dimensions, SKU, and location. This demonstrates the system’s capability to automate inventory classification and streamline routing to packaging within the warehouse workflow.</a:t>
            </a:r>
            <a:endParaRPr lang="en-US" sz="2545" dirty="0">
              <a:solidFill>
                <a:srgbClr val="000000"/>
              </a:solidFill>
              <a:latin typeface="Bookmania"/>
              <a:ea typeface="Bookmania"/>
              <a:cs typeface="Bookmania"/>
              <a:sym typeface="Bookmania"/>
            </a:endParaRPr>
          </a:p>
        </p:txBody>
      </p:sp>
      <p:pic>
        <p:nvPicPr>
          <p:cNvPr id="74" name="Picture 73">
            <a:extLst>
              <a:ext uri="{FF2B5EF4-FFF2-40B4-BE49-F238E27FC236}">
                <a16:creationId xmlns:a16="http://schemas.microsoft.com/office/drawing/2014/main" id="{BB0ED344-7694-365A-7073-749CA6C5CE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27558" y="683421"/>
            <a:ext cx="2212155" cy="22121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589</Words>
  <Application>Microsoft Office PowerPoint</Application>
  <PresentationFormat>Custom</PresentationFormat>
  <Paragraphs>88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Bookmania</vt:lpstr>
      <vt:lpstr>Times New Roman Bold</vt:lpstr>
      <vt:lpstr>Calibri</vt:lpstr>
      <vt:lpstr>Playfair Display Italics</vt:lpstr>
      <vt:lpstr>Times New Roman</vt:lpstr>
      <vt:lpstr>Bookmania Bold</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SDG7_Poster_Template[1].pptx</dc:title>
  <dc:creator>Asish Gandrothu</dc:creator>
  <cp:lastModifiedBy>Asish Gandrothu</cp:lastModifiedBy>
  <cp:revision>8</cp:revision>
  <dcterms:created xsi:type="dcterms:W3CDTF">2006-08-16T00:00:00Z</dcterms:created>
  <dcterms:modified xsi:type="dcterms:W3CDTF">2025-07-08T04:02:44Z</dcterms:modified>
  <dc:identifier>DAGrjd6HNJI</dc:identifier>
</cp:coreProperties>
</file>